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60" r:id="rId5"/>
    <p:sldId id="261" r:id="rId6"/>
    <p:sldId id="262" r:id="rId7"/>
    <p:sldId id="263" r:id="rId8"/>
    <p:sldId id="264" r:id="rId9"/>
    <p:sldId id="259"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8" d="100"/>
          <a:sy n="88" d="100"/>
        </p:scale>
        <p:origin x="-1062" y="-10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1"/>
      </p:bgRef>
    </p:bg>
    <p:spTree>
      <p:nvGrpSpPr>
        <p:cNvPr id="1" name=""/>
        <p:cNvGrpSpPr/>
        <p:nvPr/>
      </p:nvGrpSpPr>
      <p:grpSpPr>
        <a:xfrm>
          <a:off x="0" y="0"/>
          <a:ext cx="0" cy="0"/>
          <a:chOff x="0" y="0"/>
          <a:chExt cx="0" cy="0"/>
        </a:xfrm>
      </p:grpSpPr>
      <p:sp>
        <p:nvSpPr>
          <p:cNvPr id="8" name="Rectangle 7"/>
          <p:cNvSpPr/>
          <p:nvPr/>
        </p:nvSpPr>
        <p:spPr>
          <a:xfrm flipH="1">
            <a:off x="2667000" y="0"/>
            <a:ext cx="6477000" cy="6858000"/>
          </a:xfrm>
          <a:prstGeom prst="rect">
            <a:avLst/>
          </a:prstGeom>
          <a:blipFill>
            <a:blip r:embed="rId2">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Straight Connector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Title 11"/>
          <p:cNvSpPr>
            <a:spLocks noGrp="1"/>
          </p:cNvSpPr>
          <p:nvPr>
            <p:ph type="ctrTitle"/>
          </p:nvPr>
        </p:nvSpPr>
        <p:spPr>
          <a:xfrm>
            <a:off x="3366868" y="533400"/>
            <a:ext cx="5105400" cy="2868168"/>
          </a:xfrm>
        </p:spPr>
        <p:txBody>
          <a:bodyPr lIns="45720" tIns="0" rIns="45720">
            <a:noAutofit/>
          </a:bodyPr>
          <a:lstStyle>
            <a:lvl1pPr algn="r">
              <a:defRPr sz="4200" b="1"/>
            </a:lvl1pPr>
            <a:extLst/>
          </a:lstStyle>
          <a:p>
            <a:r>
              <a:rPr kumimoji="0" lang="en-US" smtClean="0"/>
              <a:t>Click to edit Master title style</a:t>
            </a:r>
            <a:endParaRPr kumimoji="0" lang="en-US"/>
          </a:p>
        </p:txBody>
      </p:sp>
      <p:sp>
        <p:nvSpPr>
          <p:cNvPr id="25" name="Subtitle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31" name="Date Placeholder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pPr eaLnBrk="1" latinLnBrk="0" hangingPunct="1"/>
            <a:fld id="{F8CFA630-13BB-46C4-BD44-B2C5F9B66074}" type="datetimeFigureOut">
              <a:rPr lang="en-US" smtClean="0"/>
              <a:pPr eaLnBrk="1" latinLnBrk="0" hangingPunct="1"/>
              <a:t>10/20/2016</a:t>
            </a:fld>
            <a:endParaRPr lang="en-US" dirty="0">
              <a:solidFill>
                <a:srgbClr val="FFFFFF"/>
              </a:solidFill>
            </a:endParaRPr>
          </a:p>
        </p:txBody>
      </p:sp>
      <p:sp>
        <p:nvSpPr>
          <p:cNvPr id="18" name="Footer Placeholder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endParaRPr kumimoji="0" lang="en-US" dirty="0">
              <a:solidFill>
                <a:srgbClr val="FFFFFF"/>
              </a:solidFill>
            </a:endParaRPr>
          </a:p>
        </p:txBody>
      </p:sp>
      <p:sp>
        <p:nvSpPr>
          <p:cNvPr id="29" name="Slide Number Placeholder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BC5217A8-0E06-4059-AC45-433E2E67A85D}" type="slidenum">
              <a:rPr kumimoji="0" lang="en-US" smtClean="0"/>
              <a:pPr eaLnBrk="1" latinLnBrk="0" hangingPunct="1"/>
              <a:t>‹#›</a:t>
            </a:fld>
            <a:endParaRPr kumimoji="0" lang="en-US" dirty="0">
              <a:solidFill>
                <a:srgbClr val="FFFFFF"/>
              </a:solidFill>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pPr eaLnBrk="1" latinLnBrk="0" hangingPunct="1"/>
            <a:fld id="{F8CFA630-13BB-46C4-BD44-B2C5F9B66074}" type="datetimeFigureOut">
              <a:rPr lang="en-US" smtClean="0"/>
              <a:pPr eaLnBrk="1" latinLnBrk="0" hangingPunct="1"/>
              <a:t>10/20/2016</a:t>
            </a:fld>
            <a:endParaRPr lang="en-US"/>
          </a:p>
        </p:txBody>
      </p:sp>
      <p:sp>
        <p:nvSpPr>
          <p:cNvPr id="5" name="Footer Placeholder 4"/>
          <p:cNvSpPr>
            <a:spLocks noGrp="1"/>
          </p:cNvSpPr>
          <p:nvPr>
            <p:ph type="ftr" sz="quarter" idx="11"/>
          </p:nvPr>
        </p:nvSpPr>
        <p:spPr/>
        <p:txBody>
          <a:bodyPr/>
          <a:lstStyle>
            <a:extLst/>
          </a:lstStyle>
          <a:p>
            <a:endParaRPr kumimoji="0" lang="en-US"/>
          </a:p>
        </p:txBody>
      </p:sp>
      <p:sp>
        <p:nvSpPr>
          <p:cNvPr id="6" name="Slide Number Placeholder 5"/>
          <p:cNvSpPr>
            <a:spLocks noGrp="1"/>
          </p:cNvSpPr>
          <p:nvPr>
            <p:ph type="sldNum" sz="quarter" idx="12"/>
          </p:nvPr>
        </p:nvSpPr>
        <p:spPr/>
        <p:txBody>
          <a:bodyPr/>
          <a:lstStyle>
            <a:extLst/>
          </a:lstStyle>
          <a:p>
            <a:fld id="{BC5217A8-0E06-4059-AC45-433E2E67A85D}" type="slidenum">
              <a:rPr kumimoji="0" lang="en-US" smtClean="0"/>
              <a:pPr eaLnBrk="1" latinLnBrk="0" hangingPunct="1"/>
              <a:t>‹#›</a:t>
            </a:fld>
            <a:endParaRPr kumimoji="0"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274955"/>
            <a:ext cx="1524000" cy="5851525"/>
          </a:xfrm>
        </p:spPr>
        <p:txBody>
          <a:bodyPr vert="eaVert" ancho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2"/>
            <a:ext cx="60198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4242816" y="6557946"/>
            <a:ext cx="2002464" cy="226902"/>
          </a:xfrm>
        </p:spPr>
        <p:txBody>
          <a:bodyPr/>
          <a:lstStyle>
            <a:extLst/>
          </a:lstStyle>
          <a:p>
            <a:pPr eaLnBrk="1" latinLnBrk="0" hangingPunct="1"/>
            <a:fld id="{F8CFA630-13BB-46C4-BD44-B2C5F9B66074}" type="datetimeFigureOut">
              <a:rPr lang="en-US" smtClean="0"/>
              <a:pPr eaLnBrk="1" latinLnBrk="0" hangingPunct="1"/>
              <a:t>10/20/2016</a:t>
            </a:fld>
            <a:endParaRPr lang="en-US" dirty="0"/>
          </a:p>
        </p:txBody>
      </p:sp>
      <p:sp>
        <p:nvSpPr>
          <p:cNvPr id="5" name="Footer Placeholder 4"/>
          <p:cNvSpPr>
            <a:spLocks noGrp="1"/>
          </p:cNvSpPr>
          <p:nvPr>
            <p:ph type="ftr" sz="quarter" idx="11"/>
          </p:nvPr>
        </p:nvSpPr>
        <p:spPr>
          <a:xfrm>
            <a:off x="457200" y="6556248"/>
            <a:ext cx="3657600" cy="228600"/>
          </a:xfrm>
        </p:spPr>
        <p:txBody>
          <a:bodyPr/>
          <a:lstStyle>
            <a:extLst/>
          </a:lstStyle>
          <a:p>
            <a:endParaRPr kumimoji="0" lang="en-US" dirty="0"/>
          </a:p>
        </p:txBody>
      </p:sp>
      <p:sp>
        <p:nvSpPr>
          <p:cNvPr id="6" name="Slide Number Placeholder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BC5217A8-0E06-4059-AC45-433E2E67A85D}" type="slidenum">
              <a:rPr kumimoji="0" lang="en-US" smtClean="0"/>
              <a:pPr eaLnBrk="1" latinLnBrk="0" hangingPunct="1"/>
              <a:t>‹#›</a:t>
            </a:fld>
            <a:endParaRPr kumimoji="0" lang="en-US" dirty="0">
              <a:solidFill>
                <a:schemeClr val="tx2"/>
              </a:solidFil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pPr eaLnBrk="1" latinLnBrk="0" hangingPunct="1"/>
            <a:fld id="{F8CFA630-13BB-46C4-BD44-B2C5F9B66074}" type="datetimeFigureOut">
              <a:rPr lang="en-US" smtClean="0"/>
              <a:pPr eaLnBrk="1" latinLnBrk="0" hangingPunct="1"/>
              <a:t>10/20/2016</a:t>
            </a:fld>
            <a:endParaRPr lang="en-US"/>
          </a:p>
        </p:txBody>
      </p:sp>
      <p:sp>
        <p:nvSpPr>
          <p:cNvPr id="5" name="Footer Placeholder 4"/>
          <p:cNvSpPr>
            <a:spLocks noGrp="1"/>
          </p:cNvSpPr>
          <p:nvPr>
            <p:ph type="ftr" sz="quarter" idx="11"/>
          </p:nvPr>
        </p:nvSpPr>
        <p:spPr/>
        <p:txBody>
          <a:bodyPr/>
          <a:lstStyle>
            <a:extLst/>
          </a:lstStyle>
          <a:p>
            <a:endParaRPr kumimoji="0" lang="en-US"/>
          </a:p>
        </p:txBody>
      </p:sp>
      <p:sp>
        <p:nvSpPr>
          <p:cNvPr id="6" name="Slide Number Placeholder 5"/>
          <p:cNvSpPr>
            <a:spLocks noGrp="1"/>
          </p:cNvSpPr>
          <p:nvPr>
            <p:ph type="sldNum" sz="quarter" idx="12"/>
          </p:nvPr>
        </p:nvSpPr>
        <p:spPr/>
        <p:txBody>
          <a:bodyPr/>
          <a:lstStyle>
            <a:extLst/>
          </a:lstStyle>
          <a:p>
            <a:fld id="{BC5217A8-0E06-4059-AC45-433E2E67A85D}" type="slidenum">
              <a:rPr kumimoji="0" lang="en-US" smtClean="0"/>
              <a:pPr eaLnBrk="1" latinLnBrk="0" hangingPunct="1"/>
              <a:t>‹#›</a:t>
            </a:fld>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pPr eaLnBrk="1" latinLnBrk="0" hangingPunct="1"/>
            <a:fld id="{F8CFA630-13BB-46C4-BD44-B2C5F9B66074}" type="datetimeFigureOut">
              <a:rPr lang="en-US" smtClean="0"/>
              <a:pPr eaLnBrk="1" latinLnBrk="0" hangingPunct="1"/>
              <a:t>10/20/2016</a:t>
            </a:fld>
            <a:endParaRPr lang="en-US">
              <a:solidFill>
                <a:schemeClr val="tx2"/>
              </a:solidFill>
            </a:endParaRPr>
          </a:p>
        </p:txBody>
      </p:sp>
      <p:sp>
        <p:nvSpPr>
          <p:cNvPr id="5" name="Footer Placeholder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endParaRPr kumimoji="0" lang="en-US" dirty="0">
              <a:solidFill>
                <a:schemeClr val="tx2"/>
              </a:solidFill>
            </a:endParaRPr>
          </a:p>
        </p:txBody>
      </p:sp>
      <p:sp>
        <p:nvSpPr>
          <p:cNvPr id="6" name="Slide Number Placeholder 5"/>
          <p:cNvSpPr>
            <a:spLocks noGrp="1"/>
          </p:cNvSpPr>
          <p:nvPr>
            <p:ph type="sldNum" sz="quarter" idx="12"/>
          </p:nvPr>
        </p:nvSpPr>
        <p:spPr>
          <a:xfrm>
            <a:off x="6733952" y="6555112"/>
            <a:ext cx="588336" cy="228600"/>
          </a:xfrm>
        </p:spPr>
        <p:txBody>
          <a:bodyPr/>
          <a:lstStyle>
            <a:extLst/>
          </a:lstStyle>
          <a:p>
            <a:fld id="{BC5217A8-0E06-4059-AC45-433E2E67A85D}" type="slidenum">
              <a:rPr kumimoji="0" lang="en-US" smtClean="0"/>
              <a:pPr eaLnBrk="1" latinLnBrk="0" hangingPunct="1"/>
              <a:t>‹#›</a:t>
            </a:fld>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pPr eaLnBrk="1" latinLnBrk="0" hangingPunct="1"/>
            <a:fld id="{F8CFA630-13BB-46C4-BD44-B2C5F9B66074}" type="datetimeFigureOut">
              <a:rPr lang="en-US" smtClean="0"/>
              <a:pPr eaLnBrk="1" latinLnBrk="0" hangingPunct="1"/>
              <a:t>10/20/2016</a:t>
            </a:fld>
            <a:endParaRPr lang="en-US"/>
          </a:p>
        </p:txBody>
      </p:sp>
      <p:sp>
        <p:nvSpPr>
          <p:cNvPr id="6" name="Footer Placeholder 5"/>
          <p:cNvSpPr>
            <a:spLocks noGrp="1"/>
          </p:cNvSpPr>
          <p:nvPr>
            <p:ph type="ftr" sz="quarter" idx="11"/>
          </p:nvPr>
        </p:nvSpPr>
        <p:spPr/>
        <p:txBody>
          <a:bodyPr/>
          <a:lstStyle>
            <a:extLst/>
          </a:lstStyle>
          <a:p>
            <a:endParaRPr kumimoji="0" lang="en-US"/>
          </a:p>
        </p:txBody>
      </p:sp>
      <p:sp>
        <p:nvSpPr>
          <p:cNvPr id="7" name="Slide Number Placeholder 6"/>
          <p:cNvSpPr>
            <a:spLocks noGrp="1"/>
          </p:cNvSpPr>
          <p:nvPr>
            <p:ph type="sldNum" sz="quarter" idx="12"/>
          </p:nvPr>
        </p:nvSpPr>
        <p:spPr/>
        <p:txBody>
          <a:bodyPr/>
          <a:lstStyle>
            <a:extLst/>
          </a:lstStyle>
          <a:p>
            <a:fld id="{BC5217A8-0E06-4059-AC45-433E2E67A85D}" type="slidenum">
              <a:rPr kumimoji="0" lang="en-US" smtClean="0"/>
              <a:pPr eaLnBrk="1" latinLnBrk="0" hangingPunct="1"/>
              <a:t>‹#›</a:t>
            </a:fld>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nchor="b"/>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pPr eaLnBrk="1" latinLnBrk="0" hangingPunct="1"/>
            <a:fld id="{F8CFA630-13BB-46C4-BD44-B2C5F9B66074}" type="datetimeFigureOut">
              <a:rPr lang="en-US" smtClean="0"/>
              <a:pPr eaLnBrk="1" latinLnBrk="0" hangingPunct="1"/>
              <a:t>10/20/2016</a:t>
            </a:fld>
            <a:endParaRPr lang="en-US"/>
          </a:p>
        </p:txBody>
      </p:sp>
      <p:sp>
        <p:nvSpPr>
          <p:cNvPr id="8" name="Footer Placeholder 7"/>
          <p:cNvSpPr>
            <a:spLocks noGrp="1"/>
          </p:cNvSpPr>
          <p:nvPr>
            <p:ph type="ftr" sz="quarter" idx="11"/>
          </p:nvPr>
        </p:nvSpPr>
        <p:spPr/>
        <p:txBody>
          <a:bodyPr/>
          <a:lstStyle>
            <a:extLst/>
          </a:lstStyle>
          <a:p>
            <a:endParaRPr kumimoji="0" lang="en-US"/>
          </a:p>
        </p:txBody>
      </p:sp>
      <p:sp>
        <p:nvSpPr>
          <p:cNvPr id="9" name="Slide Number Placeholder 8"/>
          <p:cNvSpPr>
            <a:spLocks noGrp="1"/>
          </p:cNvSpPr>
          <p:nvPr>
            <p:ph type="sldNum" sz="quarter" idx="12"/>
          </p:nvPr>
        </p:nvSpPr>
        <p:spPr/>
        <p:txBody>
          <a:bodyPr/>
          <a:lstStyle>
            <a:extLst/>
          </a:lstStyle>
          <a:p>
            <a:fld id="{BC5217A8-0E06-4059-AC45-433E2E67A85D}" type="slidenum">
              <a:rPr kumimoji="0" lang="en-US" smtClean="0"/>
              <a:pPr eaLnBrk="1" latinLnBrk="0" hangingPunct="1"/>
              <a:t>‹#›</a:t>
            </a:fld>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pPr eaLnBrk="1" latinLnBrk="0" hangingPunct="1"/>
            <a:fld id="{F8CFA630-13BB-46C4-BD44-B2C5F9B66074}" type="datetimeFigureOut">
              <a:rPr lang="en-US" smtClean="0"/>
              <a:pPr eaLnBrk="1" latinLnBrk="0" hangingPunct="1"/>
              <a:t>10/20/2016</a:t>
            </a:fld>
            <a:endParaRPr lang="en-US"/>
          </a:p>
        </p:txBody>
      </p:sp>
      <p:sp>
        <p:nvSpPr>
          <p:cNvPr id="4" name="Footer Placeholder 3"/>
          <p:cNvSpPr>
            <a:spLocks noGrp="1"/>
          </p:cNvSpPr>
          <p:nvPr>
            <p:ph type="ftr" sz="quarter" idx="11"/>
          </p:nvPr>
        </p:nvSpPr>
        <p:spPr/>
        <p:txBody>
          <a:bodyPr/>
          <a:lstStyle>
            <a:extLst/>
          </a:lstStyle>
          <a:p>
            <a:endParaRPr kumimoji="0" lang="en-US"/>
          </a:p>
        </p:txBody>
      </p:sp>
      <p:sp>
        <p:nvSpPr>
          <p:cNvPr id="5" name="Slide Number Placeholder 4"/>
          <p:cNvSpPr>
            <a:spLocks noGrp="1"/>
          </p:cNvSpPr>
          <p:nvPr>
            <p:ph type="sldNum" sz="quarter" idx="12"/>
          </p:nvPr>
        </p:nvSpPr>
        <p:spPr/>
        <p:txBody>
          <a:bodyPr/>
          <a:lstStyle>
            <a:extLst/>
          </a:lstStyle>
          <a:p>
            <a:fld id="{BC5217A8-0E06-4059-AC45-433E2E67A85D}" type="slidenum">
              <a:rPr kumimoji="0" lang="en-US" smtClean="0"/>
              <a:pPr eaLnBrk="1" latinLnBrk="0" hangingPunct="1"/>
              <a:t>‹#›</a:t>
            </a:fld>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solidFill>
                  <a:schemeClr val="tx2"/>
                </a:solidFill>
              </a:defRPr>
            </a:lvl1pPr>
            <a:extLst/>
          </a:lstStyle>
          <a:p>
            <a:pPr eaLnBrk="1" latinLnBrk="0" hangingPunct="1"/>
            <a:fld id="{F8CFA630-13BB-46C4-BD44-B2C5F9B66074}" type="datetimeFigureOut">
              <a:rPr lang="en-US" smtClean="0"/>
              <a:pPr eaLnBrk="1" latinLnBrk="0" hangingPunct="1"/>
              <a:t>10/20/2016</a:t>
            </a:fld>
            <a:endParaRPr lang="en-US" dirty="0">
              <a:solidFill>
                <a:schemeClr val="tx2"/>
              </a:solidFill>
            </a:endParaRPr>
          </a:p>
        </p:txBody>
      </p:sp>
      <p:sp>
        <p:nvSpPr>
          <p:cNvPr id="3" name="Footer Placeholder 2"/>
          <p:cNvSpPr>
            <a:spLocks noGrp="1"/>
          </p:cNvSpPr>
          <p:nvPr>
            <p:ph type="ftr" sz="quarter" idx="11"/>
          </p:nvPr>
        </p:nvSpPr>
        <p:spPr/>
        <p:txBody>
          <a:bodyPr/>
          <a:lstStyle>
            <a:lvl1pPr>
              <a:defRPr>
                <a:solidFill>
                  <a:schemeClr val="tx2"/>
                </a:solidFill>
              </a:defRPr>
            </a:lvl1pPr>
            <a:extLst/>
          </a:lstStyle>
          <a:p>
            <a:endParaRPr kumimoji="0" lang="en-US" dirty="0">
              <a:solidFill>
                <a:schemeClr val="tx2"/>
              </a:solidFill>
            </a:endParaRPr>
          </a:p>
        </p:txBody>
      </p:sp>
      <p:sp>
        <p:nvSpPr>
          <p:cNvPr id="4" name="Slide Number Placeholder 3"/>
          <p:cNvSpPr>
            <a:spLocks noGrp="1"/>
          </p:cNvSpPr>
          <p:nvPr>
            <p:ph type="sldNum" sz="quarter" idx="12"/>
          </p:nvPr>
        </p:nvSpPr>
        <p:spPr/>
        <p:txBody>
          <a:bodyPr/>
          <a:lstStyle>
            <a:extLst/>
          </a:lstStyle>
          <a:p>
            <a:fld id="{BC5217A8-0E06-4059-AC45-433E2E67A85D}" type="slidenum">
              <a:rPr kumimoji="0" lang="en-US" smtClean="0"/>
              <a:pPr eaLnBrk="1" latinLnBrk="0" hangingPunct="1"/>
              <a:t>‹#›</a:t>
            </a:fld>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pPr eaLnBrk="1" latinLnBrk="0" hangingPunct="1"/>
            <a:fld id="{F8CFA630-13BB-46C4-BD44-B2C5F9B66074}" type="datetimeFigureOut">
              <a:rPr lang="en-US" smtClean="0"/>
              <a:pPr eaLnBrk="1" latinLnBrk="0" hangingPunct="1"/>
              <a:t>10/20/2016</a:t>
            </a:fld>
            <a:endParaRPr lang="en-US"/>
          </a:p>
        </p:txBody>
      </p:sp>
      <p:sp>
        <p:nvSpPr>
          <p:cNvPr id="6" name="Footer Placeholder 5"/>
          <p:cNvSpPr>
            <a:spLocks noGrp="1"/>
          </p:cNvSpPr>
          <p:nvPr>
            <p:ph type="ftr" sz="quarter" idx="11"/>
          </p:nvPr>
        </p:nvSpPr>
        <p:spPr/>
        <p:txBody>
          <a:bodyPr/>
          <a:lstStyle>
            <a:extLst/>
          </a:lstStyle>
          <a:p>
            <a:endParaRPr kumimoji="0" lang="en-US"/>
          </a:p>
        </p:txBody>
      </p:sp>
      <p:sp>
        <p:nvSpPr>
          <p:cNvPr id="7" name="Slide Number Placeholder 6"/>
          <p:cNvSpPr>
            <a:spLocks noGrp="1"/>
          </p:cNvSpPr>
          <p:nvPr>
            <p:ph type="sldNum" sz="quarter" idx="12"/>
          </p:nvPr>
        </p:nvSpPr>
        <p:spPr/>
        <p:txBody>
          <a:bodyPr/>
          <a:lstStyle>
            <a:extLst/>
          </a:lstStyle>
          <a:p>
            <a:fld id="{BC5217A8-0E06-4059-AC45-433E2E67A85D}" type="slidenum">
              <a:rPr kumimoji="0" lang="en-US" smtClean="0"/>
              <a:pPr eaLnBrk="1" latinLnBrk="0" hangingPunct="1"/>
              <a:t>‹#›</a:t>
            </a:fld>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2"/>
      </p:bgRef>
    </p:bg>
    <p:spTree>
      <p:nvGrpSpPr>
        <p:cNvPr id="1" name=""/>
        <p:cNvGrpSpPr/>
        <p:nvPr/>
      </p:nvGrpSpPr>
      <p:grpSpPr>
        <a:xfrm>
          <a:off x="0" y="0"/>
          <a:ext cx="0" cy="0"/>
          <a:chOff x="0" y="0"/>
          <a:chExt cx="0" cy="0"/>
        </a:xfrm>
      </p:grpSpPr>
      <p:sp>
        <p:nvSpPr>
          <p:cNvPr id="8" name="Rectangle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Rectangle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en-US" smtClean="0"/>
              <a:t>Click to edit Master title style</a:t>
            </a:r>
            <a:endParaRPr kumimoji="0" lang="en-US" dirty="0"/>
          </a:p>
        </p:txBody>
      </p:sp>
      <p:sp>
        <p:nvSpPr>
          <p:cNvPr id="4" name="Text Placeholder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en-US" smtClean="0"/>
              <a:t>Click to edit Master text styles</a:t>
            </a:r>
          </a:p>
        </p:txBody>
      </p:sp>
      <p:sp>
        <p:nvSpPr>
          <p:cNvPr id="5" name="Date Placeholder 4"/>
          <p:cNvSpPr>
            <a:spLocks noGrp="1"/>
          </p:cNvSpPr>
          <p:nvPr>
            <p:ph type="dt" sz="half" idx="10"/>
          </p:nvPr>
        </p:nvSpPr>
        <p:spPr/>
        <p:txBody>
          <a:bodyPr/>
          <a:lstStyle>
            <a:extLst/>
          </a:lstStyle>
          <a:p>
            <a:pPr eaLnBrk="1" latinLnBrk="0" hangingPunct="1"/>
            <a:fld id="{F8CFA630-13BB-46C4-BD44-B2C5F9B66074}" type="datetimeFigureOut">
              <a:rPr lang="en-US" smtClean="0"/>
              <a:pPr eaLnBrk="1" latinLnBrk="0" hangingPunct="1"/>
              <a:t>10/20/2016</a:t>
            </a:fld>
            <a:endParaRPr lang="en-US"/>
          </a:p>
        </p:txBody>
      </p:sp>
      <p:sp>
        <p:nvSpPr>
          <p:cNvPr id="6" name="Footer Placeholder 5"/>
          <p:cNvSpPr>
            <a:spLocks noGrp="1"/>
          </p:cNvSpPr>
          <p:nvPr>
            <p:ph type="ftr" sz="quarter" idx="11"/>
          </p:nvPr>
        </p:nvSpPr>
        <p:spPr/>
        <p:txBody>
          <a:bodyPr/>
          <a:lstStyle>
            <a:extLst/>
          </a:lstStyle>
          <a:p>
            <a:endParaRPr kumimoji="0" lang="en-US"/>
          </a:p>
        </p:txBody>
      </p:sp>
      <p:sp>
        <p:nvSpPr>
          <p:cNvPr id="7" name="Slide Number Placeholder 6"/>
          <p:cNvSpPr>
            <a:spLocks noGrp="1"/>
          </p:cNvSpPr>
          <p:nvPr>
            <p:ph type="sldNum" sz="quarter" idx="12"/>
          </p:nvPr>
        </p:nvSpPr>
        <p:spPr/>
        <p:txBody>
          <a:bodyPr/>
          <a:lstStyle>
            <a:extLst/>
          </a:lstStyle>
          <a:p>
            <a:fld id="{BC5217A8-0E06-4059-AC45-433E2E67A85D}" type="slidenum">
              <a:rPr kumimoji="0" lang="en-US" smtClean="0"/>
              <a:pPr eaLnBrk="1" latinLnBrk="0" hangingPunct="1"/>
              <a:t>‹#›</a:t>
            </a:fld>
            <a:endParaRPr kumimoji="0" lang="en-US"/>
          </a:p>
        </p:txBody>
      </p:sp>
      <p:sp>
        <p:nvSpPr>
          <p:cNvPr id="10" name="Picture Placeholder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en-US" smtClean="0"/>
              <a:t>Click icon to add picture</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flipH="1">
            <a:off x="8153400" y="0"/>
            <a:ext cx="990600" cy="6858000"/>
          </a:xfrm>
          <a:prstGeom prst="rect">
            <a:avLst/>
          </a:prstGeom>
          <a:blipFill>
            <a:blip r:embed="rId13">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Title Placeholder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en-US" smtClean="0"/>
              <a:t>Click to edit Master title style</a:t>
            </a:r>
            <a:endParaRPr kumimoji="0" lang="en-US"/>
          </a:p>
        </p:txBody>
      </p:sp>
      <p:sp>
        <p:nvSpPr>
          <p:cNvPr id="31" name="Text Placeholder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7" name="Date Placeholder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pPr eaLnBrk="1" latinLnBrk="0" hangingPunct="1"/>
            <a:fld id="{F8CFA630-13BB-46C4-BD44-B2C5F9B66074}" type="datetimeFigureOut">
              <a:rPr lang="en-US" smtClean="0"/>
              <a:pPr eaLnBrk="1" latinLnBrk="0" hangingPunct="1"/>
              <a:t>10/20/2016</a:t>
            </a:fld>
            <a:endParaRPr lang="en-US" sz="1000" dirty="0">
              <a:solidFill>
                <a:schemeClr val="tx2"/>
              </a:solidFill>
            </a:endParaRPr>
          </a:p>
        </p:txBody>
      </p:sp>
      <p:sp>
        <p:nvSpPr>
          <p:cNvPr id="4" name="Footer Placeholder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pPr algn="r" eaLnBrk="1" latinLnBrk="0" hangingPunct="1"/>
            <a:endParaRPr kumimoji="0" lang="en-US" sz="1000" dirty="0">
              <a:solidFill>
                <a:schemeClr val="tx2"/>
              </a:solidFill>
            </a:endParaRPr>
          </a:p>
        </p:txBody>
      </p:sp>
      <p:sp>
        <p:nvSpPr>
          <p:cNvPr id="16" name="Slide Number Placeholder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pPr algn="r" eaLnBrk="1" latinLnBrk="0" hangingPunct="1"/>
            <a:fld id="{BC5217A8-0E06-4059-AC45-433E2E67A85D}" type="slidenum">
              <a:rPr kumimoji="0" lang="en-US" smtClean="0"/>
              <a:pPr algn="r" eaLnBrk="1" latinLnBrk="0" hangingPunct="1"/>
              <a:t>‹#›</a:t>
            </a:fld>
            <a:endParaRPr kumimoji="0" lang="en-US" sz="1100" dirty="0">
              <a:solidFill>
                <a:schemeClr val="tx2"/>
              </a:solidFill>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a:extLst/>
    </p:titleStyle>
    <p:bodyStyle>
      <a:lvl1pPr marL="274320" indent="-274320" algn="l" rtl="0"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l" rtl="0"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l" rtl="0"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l" rtl="0"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l" rtl="0"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l" rtl="0"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l" rtl="0"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l" rtl="0"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l" rtl="0"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The effects of physical activity on cognitive development</a:t>
            </a:r>
            <a:endParaRPr lang="en-US" dirty="0"/>
          </a:p>
        </p:txBody>
      </p:sp>
      <p:sp>
        <p:nvSpPr>
          <p:cNvPr id="3" name="Subtitle 2"/>
          <p:cNvSpPr>
            <a:spLocks noGrp="1"/>
          </p:cNvSpPr>
          <p:nvPr>
            <p:ph type="subTitle" idx="1"/>
          </p:nvPr>
        </p:nvSpPr>
        <p:spPr/>
        <p:txBody>
          <a:bodyPr/>
          <a:lstStyle/>
          <a:p>
            <a:r>
              <a:rPr lang="en-US" dirty="0" smtClean="0"/>
              <a:t>CBSE 7201</a:t>
            </a:r>
          </a:p>
          <a:p>
            <a:r>
              <a:rPr lang="en-US" dirty="0" smtClean="0"/>
              <a:t>Professor O’Connor</a:t>
            </a:r>
          </a:p>
          <a:p>
            <a:endParaRPr lang="en-US" dirty="0"/>
          </a:p>
        </p:txBody>
      </p:sp>
    </p:spTree>
    <p:extLst>
      <p:ext uri="{BB962C8B-B14F-4D97-AF65-F5344CB8AC3E}">
        <p14:creationId xmlns:p14="http://schemas.microsoft.com/office/powerpoint/2010/main" val="170389076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r>
            <a:br>
              <a:rPr lang="en-US" dirty="0" smtClean="0"/>
            </a:br>
            <a:r>
              <a:rPr lang="en-US" dirty="0" smtClean="0"/>
              <a:t>Table of contents: </a:t>
            </a:r>
            <a:endParaRPr lang="en-US" dirty="0"/>
          </a:p>
        </p:txBody>
      </p:sp>
      <p:sp>
        <p:nvSpPr>
          <p:cNvPr id="3" name="Content Placeholder 2"/>
          <p:cNvSpPr>
            <a:spLocks noGrp="1"/>
          </p:cNvSpPr>
          <p:nvPr>
            <p:ph idx="1"/>
          </p:nvPr>
        </p:nvSpPr>
        <p:spPr/>
        <p:txBody>
          <a:bodyPr/>
          <a:lstStyle/>
          <a:p>
            <a:r>
              <a:rPr lang="en-US" dirty="0" smtClean="0"/>
              <a:t>Statement of the Problem</a:t>
            </a:r>
          </a:p>
          <a:p>
            <a:r>
              <a:rPr lang="en-US"/>
              <a:t>Literature </a:t>
            </a:r>
            <a:r>
              <a:rPr lang="en-US" smtClean="0"/>
              <a:t>Review</a:t>
            </a:r>
          </a:p>
          <a:p>
            <a:r>
              <a:rPr lang="en-US" dirty="0" smtClean="0"/>
              <a:t>Statement of the Hypothesis </a:t>
            </a:r>
          </a:p>
          <a:p>
            <a:pPr marL="0" indent="0">
              <a:buNone/>
            </a:pPr>
            <a:endParaRPr lang="en-US" dirty="0"/>
          </a:p>
        </p:txBody>
      </p:sp>
    </p:spTree>
    <p:extLst>
      <p:ext uri="{BB962C8B-B14F-4D97-AF65-F5344CB8AC3E}">
        <p14:creationId xmlns:p14="http://schemas.microsoft.com/office/powerpoint/2010/main" val="42070292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Statement of the problem</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One </a:t>
            </a:r>
            <a:r>
              <a:rPr lang="en-US" dirty="0"/>
              <a:t>of the major problems is the fact that children in elementary school do not receive enough time to exercise. They are taught to sit in a classroom for most of the day and learn for long hours with little or no movement time. It is now that young children receive two days out of a week to exercise (gym class) and the rest of the time they are required to sit in a classroom and expected to learn and solve abstract problems which are only learned through the </a:t>
            </a:r>
            <a:r>
              <a:rPr lang="en-US" dirty="0" smtClean="0"/>
              <a:t>kinesthetic. The </a:t>
            </a:r>
            <a:r>
              <a:rPr lang="en-US" dirty="0"/>
              <a:t>problem is that children in schools need more time to exercise and play with their bodies which will connect the body and the mind and therefore develop deeper understanding. </a:t>
            </a:r>
          </a:p>
          <a:p>
            <a:endParaRPr lang="en-US" dirty="0"/>
          </a:p>
        </p:txBody>
      </p:sp>
    </p:spTree>
    <p:extLst>
      <p:ext uri="{BB962C8B-B14F-4D97-AF65-F5344CB8AC3E}">
        <p14:creationId xmlns:p14="http://schemas.microsoft.com/office/powerpoint/2010/main" val="18978946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Literature review</a:t>
            </a:r>
            <a:endParaRPr lang="en-US" dirty="0"/>
          </a:p>
        </p:txBody>
      </p:sp>
      <p:sp>
        <p:nvSpPr>
          <p:cNvPr id="3" name="Content Placeholder 2"/>
          <p:cNvSpPr>
            <a:spLocks noGrp="1"/>
          </p:cNvSpPr>
          <p:nvPr>
            <p:ph idx="1"/>
          </p:nvPr>
        </p:nvSpPr>
        <p:spPr/>
        <p:txBody>
          <a:bodyPr>
            <a:normAutofit/>
          </a:bodyPr>
          <a:lstStyle/>
          <a:p>
            <a:r>
              <a:rPr lang="en-US" sz="1500" dirty="0"/>
              <a:t>Exercise may prove to be a simple, yet important method of enhancing those aspects of children’s mental functioning central to cognitive development (</a:t>
            </a:r>
            <a:r>
              <a:rPr lang="en-US" sz="1500" dirty="0" err="1"/>
              <a:t>Tomporowski</a:t>
            </a:r>
            <a:r>
              <a:rPr lang="en-US" sz="1500" dirty="0"/>
              <a:t>, Davis, Miller &amp; </a:t>
            </a:r>
            <a:r>
              <a:rPr lang="en-US" sz="1500" dirty="0" err="1"/>
              <a:t>Naglieri</a:t>
            </a:r>
            <a:r>
              <a:rPr lang="en-US" sz="1500" dirty="0"/>
              <a:t> 2007). </a:t>
            </a:r>
            <a:endParaRPr lang="en-US" sz="1500" dirty="0" smtClean="0"/>
          </a:p>
          <a:p>
            <a:r>
              <a:rPr lang="en-US" sz="1500" dirty="0"/>
              <a:t>Strong support for the executive function hypothesis has been provided through research conducted with older adults. Kramer assessed the impact of aerobic exercise training on both executive and non-executive cognitive processes in older adults. Participants in this study were assigned to either a 6-month aerobic training program or a non-aerobic toning </a:t>
            </a:r>
            <a:r>
              <a:rPr lang="en-US" sz="1500" dirty="0" smtClean="0"/>
              <a:t>program. A </a:t>
            </a:r>
            <a:r>
              <a:rPr lang="en-US" sz="1500" dirty="0"/>
              <a:t>battery of cognitive tests was administered to participants prior to and following interventions. Individuals who participated in aerobic exercise training performed tests that required executive function (i.e., category switching, flanker test, and countermanding task) more rapidly and more efficiently than non-exercisers. </a:t>
            </a:r>
            <a:endParaRPr lang="en-US" sz="1500" dirty="0" smtClean="0"/>
          </a:p>
          <a:p>
            <a:r>
              <a:rPr lang="en-US" sz="1500" dirty="0"/>
              <a:t>More recently </a:t>
            </a:r>
            <a:r>
              <a:rPr lang="en-US" sz="1500" dirty="0" err="1"/>
              <a:t>Colcombe</a:t>
            </a:r>
            <a:r>
              <a:rPr lang="en-US" sz="1500" dirty="0"/>
              <a:t> used magnetic imaging technique (</a:t>
            </a:r>
            <a:r>
              <a:rPr lang="en-US" sz="1500" dirty="0" err="1"/>
              <a:t>Fmri</a:t>
            </a:r>
            <a:r>
              <a:rPr lang="en-US" sz="1500" dirty="0"/>
              <a:t>) to assess brain function of 29 sedentary older men prior to and following a 6-month aerobic walking program. Physical activity modified brain function in the anterior cingulate cortex., </a:t>
            </a:r>
            <a:r>
              <a:rPr lang="en-US" sz="1500" dirty="0" err="1"/>
              <a:t>prefontal</a:t>
            </a:r>
            <a:r>
              <a:rPr lang="en-US" sz="1500" dirty="0"/>
              <a:t> </a:t>
            </a:r>
            <a:r>
              <a:rPr lang="en-US" sz="1500" dirty="0" smtClean="0"/>
              <a:t>cortical </a:t>
            </a:r>
            <a:r>
              <a:rPr lang="en-US" sz="1500" dirty="0"/>
              <a:t>area implicated in the regulation and control of behavior. Men who exercised were able to perform a complex decision task more rapidly compared to those who did not exercise (</a:t>
            </a:r>
            <a:r>
              <a:rPr lang="en-US" sz="1500" dirty="0" err="1"/>
              <a:t>Colcombe</a:t>
            </a:r>
            <a:r>
              <a:rPr lang="en-US" sz="1500" dirty="0"/>
              <a:t> 2004). </a:t>
            </a:r>
          </a:p>
          <a:p>
            <a:endParaRPr lang="en-US" sz="1500" dirty="0"/>
          </a:p>
        </p:txBody>
      </p:sp>
    </p:spTree>
    <p:extLst>
      <p:ext uri="{BB962C8B-B14F-4D97-AF65-F5344CB8AC3E}">
        <p14:creationId xmlns:p14="http://schemas.microsoft.com/office/powerpoint/2010/main" val="397301005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BDNF</a:t>
            </a:r>
            <a:endParaRPr lang="en-US" dirty="0"/>
          </a:p>
        </p:txBody>
      </p:sp>
      <p:sp>
        <p:nvSpPr>
          <p:cNvPr id="3" name="Content Placeholder 2"/>
          <p:cNvSpPr>
            <a:spLocks noGrp="1"/>
          </p:cNvSpPr>
          <p:nvPr>
            <p:ph idx="1"/>
          </p:nvPr>
        </p:nvSpPr>
        <p:spPr/>
        <p:txBody>
          <a:bodyPr>
            <a:normAutofit fontScale="92500" lnSpcReduction="20000"/>
          </a:bodyPr>
          <a:lstStyle/>
          <a:p>
            <a:r>
              <a:rPr lang="en-US" sz="1500" b="1" dirty="0" smtClean="0"/>
              <a:t>A </a:t>
            </a:r>
            <a:r>
              <a:rPr lang="en-US" sz="1500" b="1" dirty="0"/>
              <a:t>growing body of evidence indicates that participation in physical exercise induces neurobiological adaptations that result in a reduced severity depression and improved cognitive function, including </a:t>
            </a:r>
            <a:r>
              <a:rPr lang="en-US" sz="1500" b="1" dirty="0" smtClean="0"/>
              <a:t>memory (</a:t>
            </a:r>
            <a:r>
              <a:rPr lang="en-US" sz="1500" b="1" dirty="0"/>
              <a:t>Yarrow, White, McCoy &amp; </a:t>
            </a:r>
            <a:r>
              <a:rPr lang="en-US" sz="1500" b="1" dirty="0" err="1"/>
              <a:t>Borst</a:t>
            </a:r>
            <a:r>
              <a:rPr lang="en-US" sz="1500" b="1" dirty="0"/>
              <a:t>). </a:t>
            </a:r>
            <a:endParaRPr lang="en-US" sz="1500" b="1" dirty="0" smtClean="0"/>
          </a:p>
          <a:p>
            <a:r>
              <a:rPr lang="en-US" sz="1500" b="1" dirty="0"/>
              <a:t>Twenty healthy untrained college males underwent a 5-week traditional or eccentric-enhanced progressive resistance training intervention. Blood samples were obtained to collect data. The results were that BDNF increased 77% in response to the standardized resistance exercise about (p&lt;0.01) and returned to resting values within 30 </a:t>
            </a:r>
            <a:r>
              <a:rPr lang="en-US" sz="1500" b="1" dirty="0" err="1" smtClean="0"/>
              <a:t>minutes.Ultimately</a:t>
            </a:r>
            <a:r>
              <a:rPr lang="en-US" sz="1500" b="1" dirty="0" smtClean="0"/>
              <a:t> </a:t>
            </a:r>
            <a:r>
              <a:rPr lang="en-US" sz="1500" b="1" dirty="0"/>
              <a:t>the change in the serum BDNF fro resting to immediately post-exercise was 98% greater at post-intervention that at baseline (p&lt;0.05). This study is the first to demonstrate that resistance exercise induces a robust, yet transient elevations of circulating BDNF and that progressive resistance augments this response; perhaps demonstrating one mechanism through which exercise influences brain health (Yarrow, White, McCoy &amp; </a:t>
            </a:r>
            <a:r>
              <a:rPr lang="en-US" sz="1500" b="1" dirty="0" err="1"/>
              <a:t>Borst</a:t>
            </a:r>
            <a:r>
              <a:rPr lang="en-US" sz="1500" b="1" dirty="0"/>
              <a:t>).  </a:t>
            </a:r>
          </a:p>
          <a:p>
            <a:r>
              <a:rPr lang="en-US" sz="1500" b="1" dirty="0"/>
              <a:t>The brain and body connection is more powerful than one may believe. Exercising not only makes you stronger, healthier and better looking-it also helps your brain overcome any damage that may have occurred and aging factors (</a:t>
            </a:r>
            <a:r>
              <a:rPr lang="en-US" sz="1500" b="1" dirty="0" err="1"/>
              <a:t>Jozefowicz</a:t>
            </a:r>
            <a:r>
              <a:rPr lang="en-US" sz="1500" b="1" dirty="0"/>
              <a:t> 2004). </a:t>
            </a:r>
            <a:endParaRPr lang="en-US" sz="1500" b="1" dirty="0" smtClean="0"/>
          </a:p>
          <a:p>
            <a:r>
              <a:rPr lang="en-US" sz="1500" b="1" dirty="0"/>
              <a:t>The finding support that there is an association between prefrontal-dependent cognitive performance and increased BDNF in response to acute exercise. The researchers concluded that the changes in BDNF concentration may be partially responsible for prefrontal-dependent cognitive functioning following an acute bout </a:t>
            </a:r>
            <a:r>
              <a:rPr lang="en-US" sz="1500" b="1" dirty="0" smtClean="0"/>
              <a:t>exercise</a:t>
            </a:r>
            <a:r>
              <a:rPr lang="en-US" sz="1500" b="1" dirty="0"/>
              <a:t> </a:t>
            </a:r>
            <a:r>
              <a:rPr lang="en-US" sz="1400" b="1" dirty="0" smtClean="0"/>
              <a:t>(Hwang</a:t>
            </a:r>
            <a:r>
              <a:rPr lang="en-US" sz="1400" b="1" dirty="0"/>
              <a:t>, Brothers, </a:t>
            </a:r>
            <a:r>
              <a:rPr lang="en-US" sz="1400" b="1" dirty="0" err="1"/>
              <a:t>Castelli</a:t>
            </a:r>
            <a:r>
              <a:rPr lang="en-US" sz="1400" b="1" dirty="0"/>
              <a:t>, </a:t>
            </a:r>
            <a:r>
              <a:rPr lang="en-US" sz="1400" b="1" dirty="0" err="1"/>
              <a:t>Glowacki</a:t>
            </a:r>
            <a:r>
              <a:rPr lang="en-US" sz="1400" b="1" dirty="0"/>
              <a:t>,, Chen, Salinas, . . . Calvert 2016</a:t>
            </a:r>
            <a:r>
              <a:rPr lang="en-US" sz="1400" b="1" dirty="0" smtClean="0"/>
              <a:t>).</a:t>
            </a:r>
          </a:p>
          <a:p>
            <a:r>
              <a:rPr lang="en-US" sz="1400" b="1" dirty="0" smtClean="0"/>
              <a:t> </a:t>
            </a:r>
            <a:r>
              <a:rPr lang="en-US" sz="1400" b="1" dirty="0"/>
              <a:t>An exercise intervention can help improve or maintain cognitive performance in older adults with mild memory impairment (Women's Health Advisor 2012). </a:t>
            </a:r>
          </a:p>
          <a:p>
            <a:endParaRPr lang="en-US" sz="1500" b="1" dirty="0"/>
          </a:p>
          <a:p>
            <a:endParaRPr lang="en-US" sz="1500" dirty="0"/>
          </a:p>
        </p:txBody>
      </p:sp>
    </p:spTree>
    <p:extLst>
      <p:ext uri="{BB962C8B-B14F-4D97-AF65-F5344CB8AC3E}">
        <p14:creationId xmlns:p14="http://schemas.microsoft.com/office/powerpoint/2010/main" val="25271787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Jean Piaget</a:t>
            </a:r>
            <a:endParaRPr lang="en-US" dirty="0"/>
          </a:p>
        </p:txBody>
      </p:sp>
      <p:sp>
        <p:nvSpPr>
          <p:cNvPr id="3" name="Content Placeholder 2"/>
          <p:cNvSpPr>
            <a:spLocks noGrp="1"/>
          </p:cNvSpPr>
          <p:nvPr>
            <p:ph idx="1"/>
          </p:nvPr>
        </p:nvSpPr>
        <p:spPr/>
        <p:txBody>
          <a:bodyPr>
            <a:normAutofit/>
          </a:bodyPr>
          <a:lstStyle/>
          <a:p>
            <a:r>
              <a:rPr lang="en-US" sz="1400" b="1" dirty="0"/>
              <a:t>Piaget believed that cognitive development occurred in four stages; sensorimotor, preoperational, concrete operational and formal operational. Piaget believed that mental development progresses through biological maturation and environmental experience. </a:t>
            </a:r>
            <a:endParaRPr lang="en-US" sz="1400" b="1" dirty="0" smtClean="0"/>
          </a:p>
          <a:p>
            <a:r>
              <a:rPr lang="en-US" sz="1400" b="1" dirty="0" smtClean="0"/>
              <a:t>Children </a:t>
            </a:r>
            <a:r>
              <a:rPr lang="en-US" sz="1400" b="1" dirty="0"/>
              <a:t>construct an understanding of the world around them and experience discrepancies between what they already know and what discover in their environment. Piaget believed that cognitive development the center or human organism and language is contingent on knowledge and understanding acquired through cognitive </a:t>
            </a:r>
            <a:r>
              <a:rPr lang="en-US" sz="1400" b="1" dirty="0" smtClean="0"/>
              <a:t>development (</a:t>
            </a:r>
            <a:r>
              <a:rPr lang="en-US" sz="1400" b="1" dirty="0"/>
              <a:t>R</a:t>
            </a:r>
            <a:r>
              <a:rPr lang="en-US" sz="1400" b="1" dirty="0" smtClean="0"/>
              <a:t>ussel 1999). </a:t>
            </a:r>
            <a:endParaRPr lang="en-US" sz="1400" b="1" dirty="0"/>
          </a:p>
        </p:txBody>
      </p:sp>
    </p:spTree>
    <p:extLst>
      <p:ext uri="{BB962C8B-B14F-4D97-AF65-F5344CB8AC3E}">
        <p14:creationId xmlns:p14="http://schemas.microsoft.com/office/powerpoint/2010/main" val="394988255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B.F. Skinner</a:t>
            </a:r>
            <a:endParaRPr lang="en-US" dirty="0"/>
          </a:p>
        </p:txBody>
      </p:sp>
      <p:sp>
        <p:nvSpPr>
          <p:cNvPr id="3" name="Content Placeholder 2"/>
          <p:cNvSpPr>
            <a:spLocks noGrp="1"/>
          </p:cNvSpPr>
          <p:nvPr>
            <p:ph idx="1"/>
          </p:nvPr>
        </p:nvSpPr>
        <p:spPr/>
        <p:txBody>
          <a:bodyPr>
            <a:normAutofit/>
          </a:bodyPr>
          <a:lstStyle/>
          <a:p>
            <a:r>
              <a:rPr lang="en-US" sz="2000" dirty="0"/>
              <a:t>Operant </a:t>
            </a:r>
            <a:r>
              <a:rPr lang="en-US" sz="2000" dirty="0" smtClean="0"/>
              <a:t>behavior </a:t>
            </a:r>
            <a:r>
              <a:rPr lang="en-US" sz="2000" dirty="0"/>
              <a:t>usually affects the environment and generates stimuli which "feed back" to the organism. Some feedback may have the effects identified by the layman as reward and punishment. Any consequence of behavior which is rewarding or, more technically reinforcing, increases the probability of further </a:t>
            </a:r>
            <a:r>
              <a:rPr lang="en-US" sz="2000" dirty="0" smtClean="0"/>
              <a:t>responding (Skinner 2012).</a:t>
            </a:r>
          </a:p>
          <a:p>
            <a:r>
              <a:rPr lang="en-US" sz="2000" dirty="0" smtClean="0"/>
              <a:t>Response to stimulus</a:t>
            </a:r>
            <a:endParaRPr lang="en-US" sz="2000" dirty="0"/>
          </a:p>
        </p:txBody>
      </p:sp>
    </p:spTree>
    <p:extLst>
      <p:ext uri="{BB962C8B-B14F-4D97-AF65-F5344CB8AC3E}">
        <p14:creationId xmlns:p14="http://schemas.microsoft.com/office/powerpoint/2010/main" val="30322210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Not enough Gym time</a:t>
            </a:r>
            <a:endParaRPr lang="en-US" dirty="0"/>
          </a:p>
        </p:txBody>
      </p:sp>
      <p:sp>
        <p:nvSpPr>
          <p:cNvPr id="3" name="Content Placeholder 2"/>
          <p:cNvSpPr>
            <a:spLocks noGrp="1"/>
          </p:cNvSpPr>
          <p:nvPr>
            <p:ph idx="1"/>
          </p:nvPr>
        </p:nvSpPr>
        <p:spPr/>
        <p:txBody>
          <a:bodyPr>
            <a:normAutofit/>
          </a:bodyPr>
          <a:lstStyle/>
          <a:p>
            <a:r>
              <a:rPr lang="en-US" sz="1500" dirty="0"/>
              <a:t>In a New York times article in 2001, NYC school children are not receiving enough gym time. 4 out 10 schools are failing to provide adequate amount of gym time to children. With lack of space and growing inflation of students, schools are making room for more classrooms rather than gyms. Law states that children from Kindergarten to Third grade are to receive physical education every day however the state counts on the schools to measure their own compliance (</a:t>
            </a:r>
            <a:r>
              <a:rPr lang="en-US" sz="1500" dirty="0" err="1"/>
              <a:t>Hartocollis</a:t>
            </a:r>
            <a:r>
              <a:rPr lang="en-US" sz="1500" dirty="0"/>
              <a:t>, 2001).</a:t>
            </a:r>
          </a:p>
        </p:txBody>
      </p:sp>
    </p:spTree>
    <p:extLst>
      <p:ext uri="{BB962C8B-B14F-4D97-AF65-F5344CB8AC3E}">
        <p14:creationId xmlns:p14="http://schemas.microsoft.com/office/powerpoint/2010/main" val="25972660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Statement of the Hypothesis: </a:t>
            </a:r>
            <a:endParaRPr lang="en-US" dirty="0"/>
          </a:p>
        </p:txBody>
      </p:sp>
      <p:sp>
        <p:nvSpPr>
          <p:cNvPr id="3" name="Content Placeholder 2"/>
          <p:cNvSpPr>
            <a:spLocks noGrp="1"/>
          </p:cNvSpPr>
          <p:nvPr>
            <p:ph idx="1"/>
          </p:nvPr>
        </p:nvSpPr>
        <p:spPr/>
        <p:txBody>
          <a:bodyPr/>
          <a:lstStyle/>
          <a:p>
            <a:r>
              <a:rPr lang="en-US" dirty="0"/>
              <a:t>To implement physical exercise for 15 students in third grade five times a week, thirty minutes a day for four weeks will increase math achievement scores. </a:t>
            </a:r>
          </a:p>
          <a:p>
            <a:endParaRPr lang="en-US" dirty="0"/>
          </a:p>
        </p:txBody>
      </p:sp>
    </p:spTree>
    <p:extLst>
      <p:ext uri="{BB962C8B-B14F-4D97-AF65-F5344CB8AC3E}">
        <p14:creationId xmlns:p14="http://schemas.microsoft.com/office/powerpoint/2010/main" val="1235399101"/>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pulent">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pulent">
      <a:majorFont>
        <a:latin typeface="Trebuchet MS"/>
        <a:ea typeface=""/>
        <a:cs typeface=""/>
        <a:font script="Jpan" typeface="HG丸ｺﾞｼｯｸM-PRO"/>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丸ｺﾞｼｯｸM-PRO"/>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pulent">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Opulent</Template>
  <TotalTime>33</TotalTime>
  <Words>927</Words>
  <Application>Microsoft Office PowerPoint</Application>
  <PresentationFormat>On-screen Show (4:3)</PresentationFormat>
  <Paragraphs>29</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Opulent</vt:lpstr>
      <vt:lpstr>The effects of physical activity on cognitive development</vt:lpstr>
      <vt:lpstr> Table of contents: </vt:lpstr>
      <vt:lpstr>Statement of the problem</vt:lpstr>
      <vt:lpstr>Literature review</vt:lpstr>
      <vt:lpstr>BDNF</vt:lpstr>
      <vt:lpstr>Jean Piaget</vt:lpstr>
      <vt:lpstr>B.F. Skinner</vt:lpstr>
      <vt:lpstr>Not enough Gym time</vt:lpstr>
      <vt:lpstr>Statement of the Hypothesis: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effects of physical activity on cognitive development</dc:title>
  <dc:creator>participant</dc:creator>
  <cp:lastModifiedBy>participant</cp:lastModifiedBy>
  <cp:revision>6</cp:revision>
  <dcterms:created xsi:type="dcterms:W3CDTF">2016-10-20T16:59:39Z</dcterms:created>
  <dcterms:modified xsi:type="dcterms:W3CDTF">2016-10-20T17:33:33Z</dcterms:modified>
</cp:coreProperties>
</file>

<file path=docProps/thumbnail.jpeg>
</file>